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Average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fed8a233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fed8a233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fed8a233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fed8a233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fed8a233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fed8a233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fed8a233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fed8a233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fed8a233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fed8a233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fed8a233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fed8a233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fed8a233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fed8a233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08f7422f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08f7422f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08f7422f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08f7422f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fed8a233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fed8a233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fed8a233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fed8a233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fed8a233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fed8a233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fed8a23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fed8a23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fed8a233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fed8a233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fed8a233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fed8a233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hyperlink" Target="mailto:trading@amherst.edu" TargetMode="External"/><Relationship Id="rId4" Type="http://schemas.openxmlformats.org/officeDocument/2006/relationships/hyperlink" Target="mailto:yshen20@amherst.edu" TargetMode="External"/><Relationship Id="rId5" Type="http://schemas.openxmlformats.org/officeDocument/2006/relationships/hyperlink" Target="mailto:mbakshandeh@amherst.edu" TargetMode="External"/><Relationship Id="rId6" Type="http://schemas.openxmlformats.org/officeDocument/2006/relationships/hyperlink" Target="mailto:samano@amherst.edu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TRADING CLUB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SEP. 12TH, 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8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55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58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8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Happened to “Quantitative” Trading?</a:t>
            </a:r>
            <a:endParaRPr/>
          </a:p>
        </p:txBody>
      </p:sp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 of what’s described today could be done/traded using quantitative methods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It is a concrete trend in the industry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Most things, if not everything, from now on will be focused on quant!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671250" y="2141250"/>
            <a:ext cx="8176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 Thoughts? Suggestions? Criticism?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311700" y="555600"/>
            <a:ext cx="5217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Reach Out!</a:t>
            </a:r>
            <a:endParaRPr sz="3000"/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311700" y="1389600"/>
            <a:ext cx="55953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Our Club:</a:t>
            </a:r>
            <a:r>
              <a:rPr lang="en"/>
              <a:t>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trading@amherst.edu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Our personal emails: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Eddie: </a:t>
            </a:r>
            <a:r>
              <a:rPr lang="en" sz="1800" u="sng">
                <a:solidFill>
                  <a:schemeClr val="hlink"/>
                </a:solidFill>
                <a:hlinkClick r:id="rId4"/>
              </a:rPr>
              <a:t>yshen20@amherst.edu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Mike: </a:t>
            </a:r>
            <a:r>
              <a:rPr lang="en" sz="1800" u="sng">
                <a:solidFill>
                  <a:schemeClr val="hlink"/>
                </a:solidFill>
                <a:hlinkClick r:id="rId5"/>
              </a:rPr>
              <a:t>mbakshandeh@amherst.edu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Shu: </a:t>
            </a:r>
            <a:r>
              <a:rPr lang="en" sz="1800" u="sng">
                <a:solidFill>
                  <a:schemeClr val="hlink"/>
                </a:solidFill>
                <a:hlinkClick r:id="rId6"/>
              </a:rPr>
              <a:t>samano@amherst.edu</a:t>
            </a: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Do?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Teach &amp; Learn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Experiment and try things out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Get jobs!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...</a:t>
            </a:r>
            <a:r>
              <a:rPr lang="en"/>
              <a:t> In what? Financial markets, trading and investing, quantitative finance, and their intersections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Plans this Semester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 structured, planned-out lecture series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Some 101 stuff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Guest speakers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Competition prep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Traders@MIT trading competition (mid-November)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Engaging with employers on campus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Poker competition on campus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etc.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Finance Industry</a:t>
            </a:r>
            <a:endParaRPr/>
          </a:p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Moving money from one place to another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Buy-side, sell-side</a:t>
            </a:r>
            <a:r>
              <a:rPr lang="en"/>
              <a:t>, regulators and the government (Fed)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Trading exists on both sides</a:t>
            </a:r>
            <a:r>
              <a:rPr lang="en"/>
              <a:t> and is heavily regulated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First-year/sophomores: Attend </a:t>
            </a:r>
            <a:r>
              <a:rPr lang="en" u="sng"/>
              <a:t>Stephanie Hockman’s Intro to Financial Industry workshop (Spring)</a:t>
            </a:r>
            <a:endParaRPr u="sng"/>
          </a:p>
        </p:txBody>
      </p:sp>
      <p:sp>
        <p:nvSpPr>
          <p:cNvPr id="79" name="Google Shape;79;p16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Sounds cool, feels hot, what is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markets</a:t>
            </a:r>
            <a:endParaRPr/>
          </a:p>
        </p:txBody>
      </p:sp>
      <p:sp>
        <p:nvSpPr>
          <p:cNvPr id="85" name="Google Shape;85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Market := </a:t>
            </a:r>
            <a:r>
              <a:rPr lang="en"/>
              <a:t>a mechanism where goods are transferred from people who have them, to people who need them, for a price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Primary vs. Secondary markets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Supply and demand at work</a:t>
            </a:r>
            <a:endParaRPr/>
          </a:p>
        </p:txBody>
      </p:sp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it actually mean?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Trading</a:t>
            </a:r>
            <a:endParaRPr/>
          </a:p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Means what?</a:t>
            </a:r>
            <a:endParaRPr/>
          </a:p>
        </p:txBody>
      </p:sp>
      <p:sp>
        <p:nvSpPr>
          <p:cNvPr id="93" name="Google Shape;93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Buying and selling of financial securities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Buying and selling stuff in general too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SO what stuff?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 it for yourself (proprietary) or for your clients (agency)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Financial Securities (Roughly)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Equity</a:t>
            </a:r>
            <a:r>
              <a:rPr lang="en"/>
              <a:t> → parts of a company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Fixed Income</a:t>
            </a:r>
            <a:r>
              <a:rPr lang="en"/>
              <a:t> → somebody borrowing money from somebody else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Currencies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Commodities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Energy (vast majority is oil)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Metals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Agricultural products,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 of these things have their own sets of </a:t>
            </a:r>
            <a:r>
              <a:rPr b="1" lang="en"/>
              <a:t>derivatives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Quick Overview of Asset Classes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Slides Courtesy of NYU Quantitative Finance Society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38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